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Outfit"/>
      <p:regular r:id="rId17"/>
    </p:embeddedFont>
    <p:embeddedFont>
      <p:font typeface="Outfit"/>
      <p:regular r:id="rId18"/>
    </p:embeddedFont>
    <p:embeddedFont>
      <p:font typeface="Bitter"/>
      <p:regular r:id="rId19"/>
    </p:embeddedFont>
    <p:embeddedFont>
      <p:font typeface="Bitter"/>
      <p:regular r:id="rId20"/>
    </p:embeddedFont>
    <p:embeddedFont>
      <p:font typeface="Bitter"/>
      <p:regular r:id="rId21"/>
    </p:embeddedFont>
    <p:embeddedFont>
      <p:font typeface="Bit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Nguvu Automotive: Accelerating into Nairobi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 strategic business case for expanding our premium automotive dealership in Kenya's vibrant capital.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4565" y="1269921"/>
            <a:ext cx="7371755" cy="498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Final Recommendation: Invest in Nairobi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044565" y="2007513"/>
            <a:ext cx="8027670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Nguvu Automotive is uniquely positioned for success by launching its new premium dealership in Nairobi.</a:t>
            </a:r>
            <a:endParaRPr lang="en-US" sz="12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565" y="2442091"/>
            <a:ext cx="797362" cy="95690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01351" y="2601516"/>
            <a:ext cx="1993583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Financial Ecosystem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7001351" y="2946202"/>
            <a:ext cx="7070884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Access to a developed financial ecosystem and wealthy buyers.</a:t>
            </a:r>
            <a:endParaRPr lang="en-US" sz="12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4565" y="3398996"/>
            <a:ext cx="797362" cy="95690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001351" y="3558421"/>
            <a:ext cx="1993583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Strong Demand</a:t>
            </a:r>
            <a:endParaRPr lang="en-US" sz="1550" dirty="0"/>
          </a:p>
        </p:txBody>
      </p:sp>
      <p:sp>
        <p:nvSpPr>
          <p:cNvPr id="10" name="Text 5"/>
          <p:cNvSpPr/>
          <p:nvPr/>
        </p:nvSpPr>
        <p:spPr>
          <a:xfrm>
            <a:off x="7001351" y="3903107"/>
            <a:ext cx="7070884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Existing robust demand for premium and luxury vehicles.</a:t>
            </a:r>
            <a:endParaRPr lang="en-US" sz="12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4565" y="4355902"/>
            <a:ext cx="797362" cy="95690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001351" y="4515326"/>
            <a:ext cx="1993583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Strategic Positioning</a:t>
            </a:r>
            <a:endParaRPr lang="en-US" sz="1550" dirty="0"/>
          </a:p>
        </p:txBody>
      </p:sp>
      <p:sp>
        <p:nvSpPr>
          <p:cNvPr id="13" name="Text 7"/>
          <p:cNvSpPr/>
          <p:nvPr/>
        </p:nvSpPr>
        <p:spPr>
          <a:xfrm>
            <a:off x="7001351" y="4860012"/>
            <a:ext cx="7070884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Opportunity for strategic brand placement within a competitive landscape.</a:t>
            </a:r>
            <a:endParaRPr lang="en-US" sz="12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4565" y="5312807"/>
            <a:ext cx="797362" cy="95690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001351" y="5472232"/>
            <a:ext cx="1993583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Growth Potential</a:t>
            </a:r>
            <a:endParaRPr lang="en-US" sz="1550" dirty="0"/>
          </a:p>
        </p:txBody>
      </p:sp>
      <p:sp>
        <p:nvSpPr>
          <p:cNvPr id="16" name="Text 9"/>
          <p:cNvSpPr/>
          <p:nvPr/>
        </p:nvSpPr>
        <p:spPr>
          <a:xfrm>
            <a:off x="7001351" y="5816918"/>
            <a:ext cx="7070884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Long-term growth and risk diversification in a resilient market.</a:t>
            </a:r>
            <a:endParaRPr lang="en-US" sz="1250" dirty="0"/>
          </a:p>
        </p:txBody>
      </p:sp>
      <p:sp>
        <p:nvSpPr>
          <p:cNvPr id="17" name="Text 10"/>
          <p:cNvSpPr/>
          <p:nvPr/>
        </p:nvSpPr>
        <p:spPr>
          <a:xfrm>
            <a:off x="6044565" y="6449020"/>
            <a:ext cx="8027670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By establishing our presence in upscale districts and leveraging strategic partnerships for financing and after-sales, Nguvu Automotive will unlock significant growth.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4929"/>
            <a:ext cx="1184802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Executive Summary: Why Nairobi is Our Next Destination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35553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Based on a comprehensive analysis of economic strength, customer base, competitive landscape, and infrastructure,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9FA58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Nairobi stands out as the optimal location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for Nguvu Automotive's new premium dealership branch.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36488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3B3C3E"/>
          </a:solidFill>
          <a:ln/>
        </p:spPr>
      </p:sp>
      <p:sp>
        <p:nvSpPr>
          <p:cNvPr id="5" name="Shape 3"/>
          <p:cNvSpPr/>
          <p:nvPr/>
        </p:nvSpPr>
        <p:spPr>
          <a:xfrm>
            <a:off x="1020604" y="35633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9FA582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07770" y="3750350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0604" y="4470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Economic Capacity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0604" y="4960977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Stronger economic output and purchasing power drive market growth.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336488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3B3C3E"/>
          </a:solidFill>
          <a:ln/>
        </p:spPr>
      </p:sp>
      <p:sp>
        <p:nvSpPr>
          <p:cNvPr id="10" name="Shape 7"/>
          <p:cNvSpPr/>
          <p:nvPr/>
        </p:nvSpPr>
        <p:spPr>
          <a:xfrm>
            <a:off x="5443776" y="35633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9FA582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0942" y="3750350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43776" y="4470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Affluent Population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43776" y="4960977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High concentration of high-net-worth individuals ensures a robust customer base.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336488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3B3C3E"/>
          </a:solidFill>
          <a:ln/>
        </p:spPr>
      </p:sp>
      <p:sp>
        <p:nvSpPr>
          <p:cNvPr id="15" name="Shape 11"/>
          <p:cNvSpPr/>
          <p:nvPr/>
        </p:nvSpPr>
        <p:spPr>
          <a:xfrm>
            <a:off x="9866948" y="35633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9FA582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54114" y="3750350"/>
            <a:ext cx="306110" cy="3061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66948" y="4470559"/>
            <a:ext cx="28461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Developed Ecosystem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66948" y="4960977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Advanced finance, services, and dealership infrastructure support premium sales.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93790" y="65316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Nairobi's dynamic market offers unparalleled potential for growth and brand positioning.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868686" y="473988"/>
            <a:ext cx="911543" cy="323493"/>
          </a:xfrm>
          <a:prstGeom prst="roundRect">
            <a:avLst>
              <a:gd name="adj" fmla="val 6389"/>
            </a:avLst>
          </a:prstGeom>
          <a:solidFill>
            <a:srgbClr val="9FA582"/>
          </a:solidFill>
          <a:ln/>
        </p:spPr>
      </p:sp>
      <p:sp>
        <p:nvSpPr>
          <p:cNvPr id="3" name="Text 1"/>
          <p:cNvSpPr/>
          <p:nvPr/>
        </p:nvSpPr>
        <p:spPr>
          <a:xfrm>
            <a:off x="1971913" y="525542"/>
            <a:ext cx="705088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CHAPTER 1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1868686" y="866299"/>
            <a:ext cx="9262467" cy="538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Market Demand &amp; Customer Base: A Deep Dive</a:t>
            </a:r>
            <a:endParaRPr lang="en-US" sz="3350" dirty="0"/>
          </a:p>
        </p:txBody>
      </p:sp>
      <p:sp>
        <p:nvSpPr>
          <p:cNvPr id="5" name="Text 3"/>
          <p:cNvSpPr/>
          <p:nvPr/>
        </p:nvSpPr>
        <p:spPr>
          <a:xfrm>
            <a:off x="1868686" y="1662708"/>
            <a:ext cx="10892909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Nairobi significantly outpaces Mombasa in both economic output and wealth, directly impacting the demand for premium automobiles.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1868686" y="2303978"/>
            <a:ext cx="2260163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Population &amp; Affluence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1868686" y="2745224"/>
            <a:ext cx="5236369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Nairobi's GCP per capita: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KSh 802,344 vs. Mombasa's KSh 507,337, indicating higher average purchasing power.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1868686" y="3356253"/>
            <a:ext cx="5236369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Wealth Concentration: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Nairobi houses 70% of households in the highest national wealth quintile.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1868686" y="3967282"/>
            <a:ext cx="5236369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High-Net-Worth Individuals (HNWIs):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Approximately 4,700 HNWIs in Nairobi, compared to ~700 in Mombasa.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1868686" y="4672965"/>
            <a:ext cx="5236369" cy="826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This strong concentration of wealth in Nairobi translates to a robust demand for luxury vehicles, driven by status and aspirational purchases.</a:t>
            </a:r>
            <a:endParaRPr lang="en-US" sz="13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2727" y="2325529"/>
            <a:ext cx="5236369" cy="52363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14694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737598" y="2714506"/>
            <a:ext cx="952500" cy="331470"/>
          </a:xfrm>
          <a:prstGeom prst="roundRect">
            <a:avLst>
              <a:gd name="adj" fmla="val 6385"/>
            </a:avLst>
          </a:prstGeom>
          <a:solidFill>
            <a:srgbClr val="9FA582"/>
          </a:solidFill>
          <a:ln/>
        </p:spPr>
      </p:sp>
      <p:sp>
        <p:nvSpPr>
          <p:cNvPr id="4" name="Text 1"/>
          <p:cNvSpPr/>
          <p:nvPr/>
        </p:nvSpPr>
        <p:spPr>
          <a:xfrm>
            <a:off x="1843326" y="2767370"/>
            <a:ext cx="741045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CHAPTER 2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1737598" y="3116461"/>
            <a:ext cx="11155204" cy="1102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Economic &amp; Business Environment: Nairobi's Advantage</a:t>
            </a:r>
            <a:endParaRPr lang="en-US" sz="3450" dirty="0"/>
          </a:p>
        </p:txBody>
      </p:sp>
      <p:sp>
        <p:nvSpPr>
          <p:cNvPr id="6" name="Text 3"/>
          <p:cNvSpPr/>
          <p:nvPr/>
        </p:nvSpPr>
        <p:spPr>
          <a:xfrm>
            <a:off x="1737598" y="4482941"/>
            <a:ext cx="11155204" cy="564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Nairobi's diversified and robust economy provides a stable foundation for sustained premium product consumption, unlike Mombasa's more specialized economic drivers.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1737598" y="5245418"/>
            <a:ext cx="5489377" cy="2474119"/>
          </a:xfrm>
          <a:prstGeom prst="roundRect">
            <a:avLst>
              <a:gd name="adj" fmla="val 4435"/>
            </a:avLst>
          </a:prstGeom>
          <a:solidFill>
            <a:srgbClr val="1C1D1F"/>
          </a:solidFill>
          <a:ln w="22860">
            <a:solidFill>
              <a:srgbClr val="545557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1714738" y="5245418"/>
            <a:ext cx="91440" cy="2474119"/>
          </a:xfrm>
          <a:prstGeom prst="roundRect">
            <a:avLst>
              <a:gd name="adj" fmla="val 28932"/>
            </a:avLst>
          </a:prstGeom>
          <a:solidFill>
            <a:srgbClr val="9FA582"/>
          </a:solidFill>
          <a:ln/>
        </p:spPr>
      </p:sp>
      <p:sp>
        <p:nvSpPr>
          <p:cNvPr id="9" name="Text 6"/>
          <p:cNvSpPr/>
          <p:nvPr/>
        </p:nvSpPr>
        <p:spPr>
          <a:xfrm>
            <a:off x="2005370" y="5444609"/>
            <a:ext cx="4741426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Nairobi: Kenya's Economic Powerhouse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2005370" y="5880973"/>
            <a:ext cx="5022413" cy="282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27.5% of Kenya's total economic value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, driven by: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2005370" y="6268760"/>
            <a:ext cx="5022413" cy="282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Finance and corporate headquarters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2005370" y="6612493"/>
            <a:ext cx="5022413" cy="282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International organizations and multinationals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2005370" y="6956227"/>
            <a:ext cx="5022413" cy="282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High technology and professional services</a:t>
            </a:r>
            <a:endParaRPr lang="en-US" sz="1350" dirty="0"/>
          </a:p>
        </p:txBody>
      </p:sp>
      <p:sp>
        <p:nvSpPr>
          <p:cNvPr id="14" name="Shape 11"/>
          <p:cNvSpPr/>
          <p:nvPr/>
        </p:nvSpPr>
        <p:spPr>
          <a:xfrm>
            <a:off x="7403306" y="5245418"/>
            <a:ext cx="5489496" cy="2474119"/>
          </a:xfrm>
          <a:prstGeom prst="roundRect">
            <a:avLst>
              <a:gd name="adj" fmla="val 4435"/>
            </a:avLst>
          </a:prstGeom>
          <a:solidFill>
            <a:srgbClr val="1C1D1F"/>
          </a:solidFill>
          <a:ln w="22860">
            <a:solidFill>
              <a:srgbClr val="545557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7380446" y="5245418"/>
            <a:ext cx="91440" cy="2474119"/>
          </a:xfrm>
          <a:prstGeom prst="roundRect">
            <a:avLst>
              <a:gd name="adj" fmla="val 28932"/>
            </a:avLst>
          </a:prstGeom>
          <a:solidFill>
            <a:srgbClr val="9FA582"/>
          </a:solidFill>
          <a:ln/>
        </p:spPr>
      </p:sp>
      <p:sp>
        <p:nvSpPr>
          <p:cNvPr id="16" name="Text 13"/>
          <p:cNvSpPr/>
          <p:nvPr/>
        </p:nvSpPr>
        <p:spPr>
          <a:xfrm>
            <a:off x="7671078" y="5444609"/>
            <a:ext cx="4230291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Mombasa: Trade-Centric Economy</a:t>
            </a:r>
            <a:endParaRPr lang="en-US" sz="2050" dirty="0"/>
          </a:p>
        </p:txBody>
      </p:sp>
      <p:sp>
        <p:nvSpPr>
          <p:cNvPr id="17" name="Text 14"/>
          <p:cNvSpPr/>
          <p:nvPr/>
        </p:nvSpPr>
        <p:spPr>
          <a:xfrm>
            <a:off x="7671078" y="5880973"/>
            <a:ext cx="5022533" cy="564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Contributes 4.8–5% of Kenya's economic value, primarily from: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7671078" y="6550819"/>
            <a:ext cx="5022533" cy="282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Port trade and logistics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7671078" y="6894552"/>
            <a:ext cx="5022533" cy="282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Tourism and hospitality</a:t>
            </a:r>
            <a:endParaRPr lang="en-US" sz="1350" dirty="0"/>
          </a:p>
        </p:txBody>
      </p:sp>
      <p:sp>
        <p:nvSpPr>
          <p:cNvPr id="20" name="Text 17"/>
          <p:cNvSpPr/>
          <p:nvPr/>
        </p:nvSpPr>
        <p:spPr>
          <a:xfrm>
            <a:off x="7671078" y="7238286"/>
            <a:ext cx="5022533" cy="282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Regional trade hub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588062" y="411004"/>
            <a:ext cx="810816" cy="280749"/>
          </a:xfrm>
          <a:prstGeom prst="roundRect">
            <a:avLst>
              <a:gd name="adj" fmla="val 6389"/>
            </a:avLst>
          </a:prstGeom>
          <a:solidFill>
            <a:srgbClr val="9FA582"/>
          </a:solidFill>
          <a:ln/>
        </p:spPr>
      </p:sp>
      <p:sp>
        <p:nvSpPr>
          <p:cNvPr id="3" name="Text 1"/>
          <p:cNvSpPr/>
          <p:nvPr/>
        </p:nvSpPr>
        <p:spPr>
          <a:xfrm>
            <a:off x="2677716" y="455771"/>
            <a:ext cx="631508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CHAPTER 3</a:t>
            </a:r>
            <a:endParaRPr lang="en-US" sz="900" dirty="0"/>
          </a:p>
        </p:txBody>
      </p:sp>
      <p:sp>
        <p:nvSpPr>
          <p:cNvPr id="4" name="Text 2"/>
          <p:cNvSpPr/>
          <p:nvPr/>
        </p:nvSpPr>
        <p:spPr>
          <a:xfrm>
            <a:off x="2588062" y="751523"/>
            <a:ext cx="7766447" cy="4670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Automotive Market &amp; Competitive Landscape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2588062" y="1442799"/>
            <a:ext cx="9454277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Nairobi is the established hub for premium automotive dealerships, indicating a proven market and competitive viability for Nguvu Automotive.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2588062" y="2238494"/>
            <a:ext cx="2624495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Dealership Presence in Nairobi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2588062" y="2621399"/>
            <a:ext cx="4544854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Mascardi: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Houses BMW, Mercedes-Benz, Porsche.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2588062" y="2912745"/>
            <a:ext cx="4544854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Al Siddique Motors: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Offers a range of premium and luxury vehicles.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2588062" y="3540323"/>
            <a:ext cx="1899880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Market Concentration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2588062" y="3923228"/>
            <a:ext cx="4544854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Nairobi dominates automotive finance and dealership networks, leading in new and used car transactions.</a:t>
            </a:r>
            <a:endParaRPr lang="en-US" sz="11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05105" y="2257187"/>
            <a:ext cx="4544854" cy="4544854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505105" y="6970157"/>
            <a:ext cx="4544854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Competitive Insight: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Our world-class customer experience and brand differentiation will enable us to thrive within this established market.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91622" y="1211223"/>
            <a:ext cx="918329" cy="317540"/>
          </a:xfrm>
          <a:prstGeom prst="roundRect">
            <a:avLst>
              <a:gd name="adj" fmla="val 6389"/>
            </a:avLst>
          </a:prstGeom>
          <a:solidFill>
            <a:srgbClr val="9FA582"/>
          </a:solidFill>
          <a:ln/>
        </p:spPr>
      </p:sp>
      <p:sp>
        <p:nvSpPr>
          <p:cNvPr id="4" name="Text 1"/>
          <p:cNvSpPr/>
          <p:nvPr/>
        </p:nvSpPr>
        <p:spPr>
          <a:xfrm>
            <a:off x="692944" y="1261824"/>
            <a:ext cx="715685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CHAPTER 4</a:t>
            </a:r>
            <a:endParaRPr lang="en-US" sz="1050" dirty="0"/>
          </a:p>
        </p:txBody>
      </p:sp>
      <p:sp>
        <p:nvSpPr>
          <p:cNvPr id="5" name="Text 2"/>
          <p:cNvSpPr/>
          <p:nvPr/>
        </p:nvSpPr>
        <p:spPr>
          <a:xfrm>
            <a:off x="591622" y="1596271"/>
            <a:ext cx="7960757" cy="105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Infrastructure &amp; Accessibility: Supporting Premium Sales</a:t>
            </a:r>
            <a:endParaRPr lang="en-US" sz="3300" dirty="0"/>
          </a:p>
        </p:txBody>
      </p:sp>
      <p:sp>
        <p:nvSpPr>
          <p:cNvPr id="6" name="Text 3"/>
          <p:cNvSpPr/>
          <p:nvPr/>
        </p:nvSpPr>
        <p:spPr>
          <a:xfrm>
            <a:off x="591622" y="2906316"/>
            <a:ext cx="7960757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Nairobi's well-developed infrastructure directly supports the high-volume, high-value transactions characteristic of the premium automotive market.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591622" y="3637478"/>
            <a:ext cx="676156" cy="1014293"/>
          </a:xfrm>
          <a:prstGeom prst="roundRect">
            <a:avLst>
              <a:gd name="adj" fmla="val 360054"/>
            </a:avLst>
          </a:prstGeom>
          <a:solidFill>
            <a:srgbClr val="3B3C3E"/>
          </a:solidFill>
          <a:ln/>
        </p:spPr>
      </p:sp>
      <p:sp>
        <p:nvSpPr>
          <p:cNvPr id="8" name="Text 5"/>
          <p:cNvSpPr/>
          <p:nvPr/>
        </p:nvSpPr>
        <p:spPr>
          <a:xfrm>
            <a:off x="802958" y="3986093"/>
            <a:ext cx="253484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1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436727" y="3806428"/>
            <a:ext cx="2215515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Automotive Ecosystem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436727" y="4171831"/>
            <a:ext cx="7115651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Dense network of service centers, specialized finance, and robust supply chains.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591622" y="4820722"/>
            <a:ext cx="676156" cy="1014293"/>
          </a:xfrm>
          <a:prstGeom prst="roundRect">
            <a:avLst>
              <a:gd name="adj" fmla="val 360054"/>
            </a:avLst>
          </a:prstGeom>
          <a:solidFill>
            <a:srgbClr val="3B3C3E"/>
          </a:solidFill>
          <a:ln/>
        </p:spPr>
      </p:sp>
      <p:sp>
        <p:nvSpPr>
          <p:cNvPr id="12" name="Text 9"/>
          <p:cNvSpPr/>
          <p:nvPr/>
        </p:nvSpPr>
        <p:spPr>
          <a:xfrm>
            <a:off x="802958" y="5169337"/>
            <a:ext cx="253484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1436727" y="4989671"/>
            <a:ext cx="2113240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Road Connectivity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1436727" y="5355074"/>
            <a:ext cx="7115651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Extensive road networks facilitate showroom traffic and wider market reach.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591622" y="6003965"/>
            <a:ext cx="676156" cy="1014293"/>
          </a:xfrm>
          <a:prstGeom prst="roundRect">
            <a:avLst>
              <a:gd name="adj" fmla="val 360054"/>
            </a:avLst>
          </a:prstGeom>
          <a:solidFill>
            <a:srgbClr val="3B3C3E"/>
          </a:solidFill>
          <a:ln/>
        </p:spPr>
      </p:sp>
      <p:sp>
        <p:nvSpPr>
          <p:cNvPr id="16" name="Text 13"/>
          <p:cNvSpPr/>
          <p:nvPr/>
        </p:nvSpPr>
        <p:spPr>
          <a:xfrm>
            <a:off x="802958" y="6352580"/>
            <a:ext cx="253484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3</a:t>
            </a:r>
            <a:endParaRPr lang="en-US" sz="1950" dirty="0"/>
          </a:p>
        </p:txBody>
      </p:sp>
      <p:sp>
        <p:nvSpPr>
          <p:cNvPr id="17" name="Text 14"/>
          <p:cNvSpPr/>
          <p:nvPr/>
        </p:nvSpPr>
        <p:spPr>
          <a:xfrm>
            <a:off x="1436727" y="6172914"/>
            <a:ext cx="2113240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Mombasa's Port</a:t>
            </a:r>
            <a:endParaRPr lang="en-US" sz="1650" dirty="0"/>
          </a:p>
        </p:txBody>
      </p:sp>
      <p:sp>
        <p:nvSpPr>
          <p:cNvPr id="18" name="Text 15"/>
          <p:cNvSpPr/>
          <p:nvPr/>
        </p:nvSpPr>
        <p:spPr>
          <a:xfrm>
            <a:off x="1436727" y="6538317"/>
            <a:ext cx="7115651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Strategic for imports but less relevant for direct retail demand of new premium cars.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929771" y="381238"/>
            <a:ext cx="747832" cy="260628"/>
          </a:xfrm>
          <a:prstGeom prst="roundRect">
            <a:avLst>
              <a:gd name="adj" fmla="val 6385"/>
            </a:avLst>
          </a:prstGeom>
          <a:solidFill>
            <a:srgbClr val="9FA582"/>
          </a:solidFill>
          <a:ln/>
        </p:spPr>
      </p:sp>
      <p:sp>
        <p:nvSpPr>
          <p:cNvPr id="3" name="Text 1"/>
          <p:cNvSpPr/>
          <p:nvPr/>
        </p:nvSpPr>
        <p:spPr>
          <a:xfrm>
            <a:off x="3012877" y="422791"/>
            <a:ext cx="581620" cy="177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CHAPTER 5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2929771" y="697230"/>
            <a:ext cx="6450806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Operating Costs &amp; Business Environment</a:t>
            </a:r>
            <a:endParaRPr lang="en-US" sz="2700" dirty="0"/>
          </a:p>
        </p:txBody>
      </p:sp>
      <p:sp>
        <p:nvSpPr>
          <p:cNvPr id="5" name="Text 3"/>
          <p:cNvSpPr/>
          <p:nvPr/>
        </p:nvSpPr>
        <p:spPr>
          <a:xfrm>
            <a:off x="2929771" y="1338620"/>
            <a:ext cx="8770739" cy="443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While Nairobi presents higher operating costs, the potential for greater sales volumes and stronger brand positioning offers a significantly higher return on investment.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2929771" y="2077045"/>
            <a:ext cx="2904530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Location Costs vs. Payback Potential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2929771" y="2432328"/>
            <a:ext cx="4216241" cy="887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Nairobi's commercial real estate and operational expenses are higher, reflecting its premium market status. However, the anticipated sales volume and enhanced brand visibility promise a greater payback.</a:t>
            </a:r>
            <a:endParaRPr lang="en-US" sz="10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29771" y="3476030"/>
            <a:ext cx="4216241" cy="4216241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491770" y="2077045"/>
            <a:ext cx="1733312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Business Facilitation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7491770" y="2432328"/>
            <a:ext cx="4216241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Nairobi boasts a more robust ecosystem for financial services, credit markets, insurance, and after-sales support, crucial for premium sales growth.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7491770" y="3222903"/>
            <a:ext cx="4216241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Strong financial services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7491770" y="3493294"/>
            <a:ext cx="4216241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Developed credit markets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7491770" y="3763685"/>
            <a:ext cx="4216241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Comprehensive dealership support systems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877979" y="515422"/>
            <a:ext cx="762714" cy="263604"/>
          </a:xfrm>
          <a:prstGeom prst="roundRect">
            <a:avLst>
              <a:gd name="adj" fmla="val 6387"/>
            </a:avLst>
          </a:prstGeom>
          <a:solidFill>
            <a:srgbClr val="9FA582"/>
          </a:solidFill>
          <a:ln/>
        </p:spPr>
      </p:sp>
      <p:sp>
        <p:nvSpPr>
          <p:cNvPr id="3" name="Text 1"/>
          <p:cNvSpPr/>
          <p:nvPr/>
        </p:nvSpPr>
        <p:spPr>
          <a:xfrm>
            <a:off x="2962156" y="557451"/>
            <a:ext cx="594360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CHAPTER 6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2877979" y="835104"/>
            <a:ext cx="8309134" cy="438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Lifestyle &amp; Brand Fit: Resonating with Nairobi's Elite</a:t>
            </a:r>
            <a:endParaRPr lang="en-US" sz="2750" dirty="0"/>
          </a:p>
        </p:txBody>
      </p:sp>
      <p:sp>
        <p:nvSpPr>
          <p:cNvPr id="5" name="Text 3"/>
          <p:cNvSpPr/>
          <p:nvPr/>
        </p:nvSpPr>
        <p:spPr>
          <a:xfrm>
            <a:off x="2877979" y="1483876"/>
            <a:ext cx="8874323" cy="448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Nairobi's affluent demographic exhibits a distinct demand for premium automobiles, driven by corporate culture, expatriate lifestyles, and status signaling.</a:t>
            </a:r>
            <a:endParaRPr lang="en-US" sz="11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77979" y="2090261"/>
            <a:ext cx="4349472" cy="434947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877979" y="6579989"/>
            <a:ext cx="1753791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Consumer Sentiment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2877979" y="6883360"/>
            <a:ext cx="4349472" cy="448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High demand for premium vehicles as symbols of success and status.</a:t>
            </a:r>
            <a:endParaRPr lang="en-US" sz="11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830" y="2090261"/>
            <a:ext cx="4349472" cy="434947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02830" y="6579989"/>
            <a:ext cx="1753791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Brand Experience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7402830" y="6883360"/>
            <a:ext cx="4349472" cy="448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Expectations for superior after-sales service, customization, and financing options are met by Nairobi's market infrastructure.</a:t>
            </a:r>
            <a:endParaRPr lang="en-US" sz="1100" dirty="0"/>
          </a:p>
        </p:txBody>
      </p:sp>
      <p:sp>
        <p:nvSpPr>
          <p:cNvPr id="12" name="Text 8"/>
          <p:cNvSpPr/>
          <p:nvPr/>
        </p:nvSpPr>
        <p:spPr>
          <a:xfrm>
            <a:off x="2877979" y="7489746"/>
            <a:ext cx="8874323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Targeting upscale neighborhoods like Muthaiga, Kyuna, and Kilimani will ensure direct access to our core customer base.</a:t>
            </a:r>
            <a:endParaRPr lang="en-US" sz="11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9366" y="797123"/>
            <a:ext cx="980242" cy="343257"/>
          </a:xfrm>
          <a:prstGeom prst="roundRect">
            <a:avLst>
              <a:gd name="adj" fmla="val 6386"/>
            </a:avLst>
          </a:prstGeom>
          <a:solidFill>
            <a:srgbClr val="9FA582"/>
          </a:solidFill>
          <a:ln/>
        </p:spPr>
      </p:sp>
      <p:sp>
        <p:nvSpPr>
          <p:cNvPr id="4" name="Text 1"/>
          <p:cNvSpPr/>
          <p:nvPr/>
        </p:nvSpPr>
        <p:spPr>
          <a:xfrm>
            <a:off x="748903" y="851892"/>
            <a:ext cx="761167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CHAPTER 7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639366" y="1213366"/>
            <a:ext cx="7865269" cy="1141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Risk Assessment: Mitigating Challenges</a:t>
            </a:r>
            <a:endParaRPr lang="en-US" sz="3550" dirty="0"/>
          </a:p>
        </p:txBody>
      </p:sp>
      <p:sp>
        <p:nvSpPr>
          <p:cNvPr id="6" name="Text 3"/>
          <p:cNvSpPr/>
          <p:nvPr/>
        </p:nvSpPr>
        <p:spPr>
          <a:xfrm>
            <a:off x="639366" y="2629138"/>
            <a:ext cx="7865269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While Kenya's broader automotive market faces sensitivities, Nairobi's diverse economy offers a more resilient customer base and reduced market risk compared to Mombasa.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39366" y="3692962"/>
            <a:ext cx="7865269" cy="1641396"/>
          </a:xfrm>
          <a:prstGeom prst="roundRect">
            <a:avLst>
              <a:gd name="adj" fmla="val 6685"/>
            </a:avLst>
          </a:prstGeom>
          <a:solidFill>
            <a:srgbClr val="1C1D1F"/>
          </a:solidFill>
          <a:ln/>
        </p:spPr>
      </p:sp>
      <p:sp>
        <p:nvSpPr>
          <p:cNvPr id="8" name="Shape 5"/>
          <p:cNvSpPr/>
          <p:nvPr/>
        </p:nvSpPr>
        <p:spPr>
          <a:xfrm>
            <a:off x="639366" y="3670102"/>
            <a:ext cx="7865269" cy="91440"/>
          </a:xfrm>
          <a:prstGeom prst="roundRect">
            <a:avLst>
              <a:gd name="adj" fmla="val 29967"/>
            </a:avLst>
          </a:prstGeom>
          <a:solidFill>
            <a:srgbClr val="9FA582"/>
          </a:solidFill>
          <a:ln/>
        </p:spPr>
      </p:sp>
      <p:sp>
        <p:nvSpPr>
          <p:cNvPr id="9" name="Shape 6"/>
          <p:cNvSpPr/>
          <p:nvPr/>
        </p:nvSpPr>
        <p:spPr>
          <a:xfrm>
            <a:off x="4298037" y="3418999"/>
            <a:ext cx="547926" cy="547926"/>
          </a:xfrm>
          <a:prstGeom prst="roundRect">
            <a:avLst>
              <a:gd name="adj" fmla="val 166884"/>
            </a:avLst>
          </a:prstGeom>
          <a:solidFill>
            <a:srgbClr val="9FA582"/>
          </a:solidFill>
          <a:ln/>
        </p:spPr>
      </p:sp>
      <p:sp>
        <p:nvSpPr>
          <p:cNvPr id="10" name="Text 7"/>
          <p:cNvSpPr/>
          <p:nvPr/>
        </p:nvSpPr>
        <p:spPr>
          <a:xfrm>
            <a:off x="4462343" y="3555921"/>
            <a:ext cx="219194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1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844868" y="4149566"/>
            <a:ext cx="2283500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Economic Variability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844868" y="4544497"/>
            <a:ext cx="7454265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Exposure to exchange rate fluctuations and import duties. Nairobi's diversified economy provides a buffer against these impacts.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39366" y="5790962"/>
            <a:ext cx="7865269" cy="1641396"/>
          </a:xfrm>
          <a:prstGeom prst="roundRect">
            <a:avLst>
              <a:gd name="adj" fmla="val 6685"/>
            </a:avLst>
          </a:prstGeom>
          <a:solidFill>
            <a:srgbClr val="1C1D1F"/>
          </a:solidFill>
          <a:ln/>
        </p:spPr>
      </p:sp>
      <p:sp>
        <p:nvSpPr>
          <p:cNvPr id="14" name="Shape 11"/>
          <p:cNvSpPr/>
          <p:nvPr/>
        </p:nvSpPr>
        <p:spPr>
          <a:xfrm>
            <a:off x="639366" y="5768102"/>
            <a:ext cx="7865269" cy="91440"/>
          </a:xfrm>
          <a:prstGeom prst="roundRect">
            <a:avLst>
              <a:gd name="adj" fmla="val 29967"/>
            </a:avLst>
          </a:prstGeom>
          <a:solidFill>
            <a:srgbClr val="9FA582"/>
          </a:solidFill>
          <a:ln/>
        </p:spPr>
      </p:sp>
      <p:sp>
        <p:nvSpPr>
          <p:cNvPr id="15" name="Shape 12"/>
          <p:cNvSpPr/>
          <p:nvPr/>
        </p:nvSpPr>
        <p:spPr>
          <a:xfrm>
            <a:off x="4298037" y="5516999"/>
            <a:ext cx="547926" cy="547926"/>
          </a:xfrm>
          <a:prstGeom prst="roundRect">
            <a:avLst>
              <a:gd name="adj" fmla="val 166884"/>
            </a:avLst>
          </a:prstGeom>
          <a:solidFill>
            <a:srgbClr val="9FA582"/>
          </a:solidFill>
          <a:ln/>
        </p:spPr>
      </p:sp>
      <p:sp>
        <p:nvSpPr>
          <p:cNvPr id="16" name="Text 13"/>
          <p:cNvSpPr/>
          <p:nvPr/>
        </p:nvSpPr>
        <p:spPr>
          <a:xfrm>
            <a:off x="4462343" y="5653921"/>
            <a:ext cx="219194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2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844868" y="6247567"/>
            <a:ext cx="2283500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Market Risk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844868" y="6642497"/>
            <a:ext cx="7454265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Mombasa is sensitive to seasonal tourism. Nairobi's diverse economic drivers ensure steadier demand for premium vehicles.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2026-01-21T13:06:03Z</dcterms:created>
  <dcterms:modified xsi:type="dcterms:W3CDTF">2026-01-21T13:06:03Z</dcterms:modified>
</cp:coreProperties>
</file>